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22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/>
          <a:lstStyle/>
          <a:p>
            <a:pPr>
              <a:defRPr/>
            </a:pPr>
            <a:r>
              <a:rPr lang="uk-UA" dirty="0" smtClean="0"/>
              <a:t>Успішність</a:t>
            </a:r>
            <a:r>
              <a:rPr lang="uk-UA" baseline="0" dirty="0" smtClean="0"/>
              <a:t> учнів </a:t>
            </a:r>
            <a:r>
              <a:rPr lang="uk-UA" baseline="0" dirty="0" err="1" smtClean="0"/>
              <a:t>Вельбівненської</a:t>
            </a:r>
            <a:r>
              <a:rPr lang="uk-UA" baseline="0" dirty="0" smtClean="0"/>
              <a:t> ЗОШ І-ІІІ ступенів</a:t>
            </a:r>
          </a:p>
          <a:p>
            <a:pPr>
              <a:defRPr/>
            </a:pPr>
            <a:r>
              <a:rPr lang="uk-UA" baseline="0" dirty="0" smtClean="0"/>
              <a:t> І семестр 2013-2014 </a:t>
            </a:r>
            <a:r>
              <a:rPr lang="uk-UA" baseline="0" smtClean="0"/>
              <a:t>н.р</a:t>
            </a:r>
            <a:endParaRPr lang="ru-RU" dirty="0"/>
          </a:p>
        </c:rich>
      </c:tx>
      <c:layout>
        <c:manualLayout>
          <c:xMode val="edge"/>
          <c:yMode val="edge"/>
          <c:x val="0.1363317211458614"/>
          <c:y val="0"/>
        </c:manualLayout>
      </c:layout>
    </c:title>
    <c:view3D>
      <c:perspective val="30"/>
    </c:view3D>
    <c:plotArea>
      <c:layout>
        <c:manualLayout>
          <c:layoutTarget val="inner"/>
          <c:xMode val="edge"/>
          <c:yMode val="edge"/>
          <c:x val="5.4501124168877667E-2"/>
          <c:y val="0.12388380457726919"/>
          <c:w val="0.91137284181230316"/>
          <c:h val="0.67307767571279964"/>
        </c:manualLayout>
      </c:layout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Lbls>
            <c:dLbl>
              <c:idx val="17"/>
              <c:layout/>
              <c:tx>
                <c:rich>
                  <a:bodyPr/>
                  <a:lstStyle/>
                  <a:p>
                    <a:r>
                      <a:rPr lang="en-US" smtClean="0"/>
                      <a:t>9,3</a:t>
                    </a:r>
                    <a:endParaRPr lang="en-US"/>
                  </a:p>
                </c:rich>
              </c:tx>
              <c:showVal val="1"/>
            </c:dLbl>
            <c:showVal val="1"/>
          </c:dLbls>
          <c:cat>
            <c:strRef>
              <c:f>Лист1!$A$2:$A$20</c:f>
              <c:strCache>
                <c:ptCount val="19"/>
                <c:pt idx="0">
                  <c:v>укр.мова</c:v>
                </c:pt>
                <c:pt idx="1">
                  <c:v>укр. л-ра</c:v>
                </c:pt>
                <c:pt idx="2">
                  <c:v>світова л-ра</c:v>
                </c:pt>
                <c:pt idx="3">
                  <c:v>анг.мова</c:v>
                </c:pt>
                <c:pt idx="4">
                  <c:v>алгеб/матем</c:v>
                </c:pt>
                <c:pt idx="5">
                  <c:v>геометрія</c:v>
                </c:pt>
                <c:pt idx="6">
                  <c:v>історія У</c:v>
                </c:pt>
                <c:pt idx="7">
                  <c:v>історія В</c:v>
                </c:pt>
                <c:pt idx="8">
                  <c:v>географія</c:v>
                </c:pt>
                <c:pt idx="9">
                  <c:v>біологія</c:v>
                </c:pt>
                <c:pt idx="10">
                  <c:v>фізика</c:v>
                </c:pt>
                <c:pt idx="11">
                  <c:v>хімія</c:v>
                </c:pt>
                <c:pt idx="12">
                  <c:v>осн.здор</c:v>
                </c:pt>
                <c:pt idx="13">
                  <c:v>інформатика</c:v>
                </c:pt>
                <c:pt idx="14">
                  <c:v>правознав</c:v>
                </c:pt>
                <c:pt idx="15">
                  <c:v>фіз.к-ра</c:v>
                </c:pt>
                <c:pt idx="16">
                  <c:v>природознав</c:v>
                </c:pt>
                <c:pt idx="17">
                  <c:v>екологія </c:v>
                </c:pt>
                <c:pt idx="18">
                  <c:v>труд.навч</c:v>
                </c:pt>
              </c:strCache>
            </c:strRef>
          </c:cat>
          <c:val>
            <c:numRef>
              <c:f>Лист1!$B$2:$B$20</c:f>
              <c:numCache>
                <c:formatCode>General</c:formatCode>
                <c:ptCount val="19"/>
                <c:pt idx="0">
                  <c:v>7</c:v>
                </c:pt>
                <c:pt idx="1">
                  <c:v>7.5</c:v>
                </c:pt>
                <c:pt idx="2">
                  <c:v>7.2</c:v>
                </c:pt>
                <c:pt idx="3">
                  <c:v>7.2</c:v>
                </c:pt>
                <c:pt idx="4">
                  <c:v>6.6</c:v>
                </c:pt>
                <c:pt idx="5">
                  <c:v>5.8</c:v>
                </c:pt>
                <c:pt idx="6">
                  <c:v>7.4</c:v>
                </c:pt>
                <c:pt idx="7">
                  <c:v>7</c:v>
                </c:pt>
                <c:pt idx="8">
                  <c:v>7</c:v>
                </c:pt>
                <c:pt idx="9">
                  <c:v>6.6</c:v>
                </c:pt>
                <c:pt idx="10">
                  <c:v>6</c:v>
                </c:pt>
                <c:pt idx="11">
                  <c:v>5.9</c:v>
                </c:pt>
                <c:pt idx="12">
                  <c:v>7.9</c:v>
                </c:pt>
                <c:pt idx="13">
                  <c:v>9.3000000000000007</c:v>
                </c:pt>
                <c:pt idx="14">
                  <c:v>6.9</c:v>
                </c:pt>
                <c:pt idx="15">
                  <c:v>9</c:v>
                </c:pt>
                <c:pt idx="16">
                  <c:v>7.3</c:v>
                </c:pt>
                <c:pt idx="17">
                  <c:v>9.4</c:v>
                </c:pt>
                <c:pt idx="18">
                  <c:v>8.9</c:v>
                </c:pt>
              </c:numCache>
            </c:numRef>
          </c:val>
        </c:ser>
        <c:shape val="cylinder"/>
        <c:axId val="56095872"/>
        <c:axId val="56290304"/>
        <c:axId val="0"/>
      </c:bar3DChart>
      <c:catAx>
        <c:axId val="56095872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1600"/>
            </a:pPr>
            <a:endParaRPr lang="ru-RU"/>
          </a:p>
        </c:txPr>
        <c:crossAx val="56290304"/>
        <c:crosses val="autoZero"/>
        <c:auto val="1"/>
        <c:lblAlgn val="ctr"/>
        <c:lblOffset val="100"/>
      </c:catAx>
      <c:valAx>
        <c:axId val="56290304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crossAx val="56095872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/>
        </p:nvGraphicFramePr>
        <p:xfrm>
          <a:off x="467544" y="260648"/>
          <a:ext cx="8496944" cy="63367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12</Words>
  <Application>Microsoft Office PowerPoint</Application>
  <PresentationFormat>Экран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Admin</cp:lastModifiedBy>
  <cp:revision>6</cp:revision>
  <dcterms:modified xsi:type="dcterms:W3CDTF">2014-01-06T22:28:50Z</dcterms:modified>
</cp:coreProperties>
</file>